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13"/>
  </p:notesMasterIdLst>
  <p:sldIdLst>
    <p:sldId id="256" r:id="rId3"/>
    <p:sldId id="271" r:id="rId4"/>
    <p:sldId id="272" r:id="rId5"/>
    <p:sldId id="273" r:id="rId6"/>
    <p:sldId id="274" r:id="rId7"/>
    <p:sldId id="275" r:id="rId8"/>
    <p:sldId id="276" r:id="rId9"/>
    <p:sldId id="277" r:id="rId10"/>
    <p:sldId id="278" r:id="rId11"/>
    <p:sldId id="261" r:id="rId1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008C"/>
    <a:srgbClr val="00AEE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orient="horz" pos="1133"/>
        <p:guide orient="horz" pos="461"/>
        <p:guide orient="horz" pos="680"/>
        <p:guide pos="292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7504BE-E014-48EA-B95E-4B323DCC92BD}" type="datetimeFigureOut">
              <a:rPr lang="en-GB" smtClean="0"/>
              <a:t>19/03/2014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02BE56-D9BE-4855-8620-02C66E996ECF}"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Disclaimer – young children – bit of a theme to the rest of these slides. Have seen the Lego Movie – no singing. </a:t>
            </a:r>
          </a:p>
          <a:p>
            <a:endParaRPr lang="en-GB" dirty="0"/>
          </a:p>
          <a:p>
            <a:r>
              <a:rPr lang="en-GB" dirty="0" smtClean="0"/>
              <a:t>Prep – many funders in Scotland, different sizes, working in different geographies, funding different issues. Up to 2,000 individual trusts, foundations and funds (heavy caveat). Don’t know all of these, but of the 80 or so funders who work together through the SFF and SG, over half have and operate at least one dedicated small grants programme. </a:t>
            </a:r>
          </a:p>
          <a:p>
            <a:endParaRPr lang="en-GB" dirty="0"/>
          </a:p>
          <a:p>
            <a:r>
              <a:rPr lang="en-GB" dirty="0" smtClean="0"/>
              <a:t>Big Lottery Fund – thousands of groups and communities supported every year through </a:t>
            </a:r>
            <a:r>
              <a:rPr lang="en-GB" dirty="0" err="1" smtClean="0"/>
              <a:t>AfA</a:t>
            </a:r>
            <a:r>
              <a:rPr lang="en-GB" dirty="0" smtClean="0"/>
              <a:t>, </a:t>
            </a:r>
            <a:r>
              <a:rPr lang="en-GB" dirty="0" err="1" smtClean="0"/>
              <a:t>IiI</a:t>
            </a:r>
            <a:r>
              <a:rPr lang="en-GB" dirty="0" smtClean="0"/>
              <a:t>, Communities &amp; Families and currently 2014 Communities and Celebrate. </a:t>
            </a:r>
          </a:p>
          <a:p>
            <a:endParaRPr lang="en-GB" dirty="0"/>
          </a:p>
          <a:p>
            <a:r>
              <a:rPr lang="en-GB" dirty="0" smtClean="0"/>
              <a:t>Last year: 2,494 small grants to a total value of £13.8m (compared to around 390 large grants totalling £70m+)</a:t>
            </a:r>
          </a:p>
          <a:p>
            <a:endParaRPr lang="en-GB" dirty="0"/>
          </a:p>
          <a:p>
            <a:r>
              <a:rPr lang="en-GB" dirty="0" smtClean="0"/>
              <a:t>When I look into a monthly portfolio of </a:t>
            </a:r>
            <a:r>
              <a:rPr lang="en-GB" dirty="0" err="1" smtClean="0"/>
              <a:t>AfA</a:t>
            </a:r>
            <a:r>
              <a:rPr lang="en-GB" dirty="0"/>
              <a:t> </a:t>
            </a:r>
            <a:r>
              <a:rPr lang="en-GB" dirty="0" smtClean="0"/>
              <a:t>for example, I may typically find: lunch clubs for older people; allotments; support for people with dementia; playgroups; after-school clubs; advocacy; </a:t>
            </a:r>
            <a:r>
              <a:rPr lang="en-GB" dirty="0" err="1" smtClean="0"/>
              <a:t>foodbanks</a:t>
            </a:r>
            <a:r>
              <a:rPr lang="en-GB" dirty="0" smtClean="0"/>
              <a:t>; recycling; bee-keeping; arts and crafts. </a:t>
            </a:r>
          </a:p>
          <a:p>
            <a:endParaRPr lang="en-GB" dirty="0"/>
          </a:p>
          <a:p>
            <a:r>
              <a:rPr lang="en-GB" dirty="0" smtClean="0"/>
              <a:t>Not to torture this metaphor but these individual small pieces....</a:t>
            </a:r>
            <a:endParaRPr lang="en-GB" dirty="0"/>
          </a:p>
        </p:txBody>
      </p:sp>
      <p:sp>
        <p:nvSpPr>
          <p:cNvPr id="4" name="Slide Number Placeholder 3"/>
          <p:cNvSpPr>
            <a:spLocks noGrp="1"/>
          </p:cNvSpPr>
          <p:nvPr>
            <p:ph type="sldNum" sz="quarter" idx="10"/>
          </p:nvPr>
        </p:nvSpPr>
        <p:spPr/>
        <p:txBody>
          <a:bodyPr/>
          <a:lstStyle/>
          <a:p>
            <a:fld id="{308686D6-3408-41C2-9E66-AA5ED05D5A30}"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 to make up the richness and diversity of community life.</a:t>
            </a:r>
          </a:p>
          <a:p>
            <a:endParaRPr lang="en-GB" dirty="0"/>
          </a:p>
          <a:p>
            <a:r>
              <a:rPr lang="en-GB" dirty="0" smtClean="0"/>
              <a:t>Like Lego, sometimes it’s easy to step on these small pieces. But unlike Lego, these pieces can be a bit fragile, and easy to inadvertently damage. One of the messages we have as a group of funders is that these pieces and this activity are often important to local people, and have a value that may be difficult to quantify, and shouldn’t therefore be overlooked.</a:t>
            </a:r>
          </a:p>
          <a:p>
            <a:endParaRPr lang="en-GB" dirty="0"/>
          </a:p>
          <a:p>
            <a:r>
              <a:rPr lang="en-GB" dirty="0" smtClean="0"/>
              <a:t>A group that is successful in getting a grant to run an evening or weekend project for young people may not be highly visible on the radar of the local authority, but it connects people together, volunteers and participants, and a change of use or increase in rent for the building the group meets in might mean that they’re no longer able to continue with what they’re doing. </a:t>
            </a:r>
          </a:p>
          <a:p>
            <a:endParaRPr lang="en-GB" dirty="0"/>
          </a:p>
          <a:p>
            <a:r>
              <a:rPr lang="en-GB" dirty="0" smtClean="0"/>
              <a:t>Equally, funders need to be mindful and proportionate: if we require those volunteers to spend too much time reporting to us on outcomes and ‘demonstrating impact’ they might very reasonably decide that they have other ways of spending their Tuesday nights.</a:t>
            </a:r>
          </a:p>
          <a:p>
            <a:endParaRPr lang="en-GB" dirty="0"/>
          </a:p>
          <a:p>
            <a:r>
              <a:rPr lang="en-GB" dirty="0" smtClean="0"/>
              <a:t>Fact is: small grants can enable citizens to remain active and connected – and we understand from our CMO and growing research how important that is – for not a lot of money.</a:t>
            </a:r>
            <a:endParaRPr lang="en-GB" dirty="0"/>
          </a:p>
        </p:txBody>
      </p:sp>
      <p:sp>
        <p:nvSpPr>
          <p:cNvPr id="4" name="Slide Number Placeholder 3"/>
          <p:cNvSpPr>
            <a:spLocks noGrp="1"/>
          </p:cNvSpPr>
          <p:nvPr>
            <p:ph type="sldNum" sz="quarter" idx="10"/>
          </p:nvPr>
        </p:nvSpPr>
        <p:spPr/>
        <p:txBody>
          <a:bodyPr/>
          <a:lstStyle/>
          <a:p>
            <a:fld id="{308686D6-3408-41C2-9E66-AA5ED05D5A30}"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[Head from Mr </a:t>
            </a:r>
            <a:r>
              <a:rPr lang="en-GB" dirty="0" err="1" smtClean="0"/>
              <a:t>Swinney</a:t>
            </a:r>
            <a:r>
              <a:rPr lang="en-GB" dirty="0" smtClean="0"/>
              <a:t> about </a:t>
            </a:r>
            <a:r>
              <a:rPr lang="en-GB" dirty="0" err="1" smtClean="0"/>
              <a:t>Burnfoot</a:t>
            </a:r>
            <a:r>
              <a:rPr lang="en-GB" dirty="0" smtClean="0"/>
              <a:t>] – shows how applying for and successfully holding a small  grant can be both the sign and the – sorry – first building blocks of ambitions. </a:t>
            </a:r>
          </a:p>
          <a:p>
            <a:endParaRPr lang="en-GB" dirty="0"/>
          </a:p>
          <a:p>
            <a:r>
              <a:rPr lang="en-GB" dirty="0" smtClean="0"/>
              <a:t>We see many examples in what we fund – actually, sometimes people tell us we don’t make enough of these evolutionary stories, so here is a brief example.</a:t>
            </a:r>
          </a:p>
          <a:p>
            <a:endParaRPr lang="en-GB" dirty="0"/>
          </a:p>
          <a:p>
            <a:r>
              <a:rPr lang="en-GB" dirty="0" smtClean="0"/>
              <a:t>Message recently from org who got first </a:t>
            </a:r>
            <a:r>
              <a:rPr lang="en-GB" dirty="0" err="1" smtClean="0"/>
              <a:t>AfA</a:t>
            </a:r>
            <a:r>
              <a:rPr lang="en-GB" dirty="0" smtClean="0"/>
              <a:t> grant 3 years ago  to fund recovery activity for </a:t>
            </a:r>
            <a:r>
              <a:rPr lang="en-GB" dirty="0" err="1" smtClean="0"/>
              <a:t>ppl</a:t>
            </a:r>
            <a:r>
              <a:rPr lang="en-GB" dirty="0" smtClean="0"/>
              <a:t> trying to move on from addiction. First grant paid for mix of activity to improve social skills and build confidence, using gym sessions and healthy cooking, food hygiene and first aid. A second </a:t>
            </a:r>
            <a:r>
              <a:rPr lang="en-GB" dirty="0" err="1" smtClean="0"/>
              <a:t>AfA</a:t>
            </a:r>
            <a:r>
              <a:rPr lang="en-GB" dirty="0" smtClean="0"/>
              <a:t> grant helped them </a:t>
            </a:r>
            <a:r>
              <a:rPr lang="en-GB" dirty="0" err="1" smtClean="0"/>
              <a:t>devleop</a:t>
            </a:r>
            <a:r>
              <a:rPr lang="en-GB" dirty="0" smtClean="0"/>
              <a:t> a tutor-led art group, </a:t>
            </a:r>
            <a:r>
              <a:rPr lang="en-GB" dirty="0" err="1" smtClean="0"/>
              <a:t>offereing</a:t>
            </a:r>
            <a:r>
              <a:rPr lang="en-GB" dirty="0" smtClean="0"/>
              <a:t> therapeutic activity to service users. </a:t>
            </a:r>
          </a:p>
          <a:p>
            <a:r>
              <a:rPr lang="en-GB" dirty="0" smtClean="0"/>
              <a:t>As a result of this, the art group have now formed their own charity and have been going strong for over a year. </a:t>
            </a:r>
          </a:p>
        </p:txBody>
      </p:sp>
      <p:sp>
        <p:nvSpPr>
          <p:cNvPr id="4" name="Slide Number Placeholder 3"/>
          <p:cNvSpPr>
            <a:spLocks noGrp="1"/>
          </p:cNvSpPr>
          <p:nvPr>
            <p:ph type="sldNum" sz="quarter" idx="10"/>
          </p:nvPr>
        </p:nvSpPr>
        <p:spPr/>
        <p:txBody>
          <a:bodyPr/>
          <a:lstStyle/>
          <a:p>
            <a:fld id="{308686D6-3408-41C2-9E66-AA5ED05D5A30}"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original project has developed into a bigger endeavour, receiving large grant funding from us and funds and support from others. Our correspondent said: “I’m not aware if anyone is threading these applications together and appreciating what a help they have been to our groups, and how they have helped us to deliver some pretty groundbreaking approaches to helping those with addiction issues to recover.”</a:t>
            </a:r>
          </a:p>
          <a:p>
            <a:endParaRPr lang="en-GB" dirty="0" smtClean="0"/>
          </a:p>
          <a:p>
            <a:r>
              <a:rPr lang="en-GB" dirty="0" smtClean="0"/>
              <a:t>[this is pretty excessive use of Lego btw, but it is pretty heat resistant!]</a:t>
            </a:r>
            <a:endParaRPr lang="en-GB" dirty="0"/>
          </a:p>
        </p:txBody>
      </p:sp>
      <p:sp>
        <p:nvSpPr>
          <p:cNvPr id="4" name="Slide Number Placeholder 3"/>
          <p:cNvSpPr>
            <a:spLocks noGrp="1"/>
          </p:cNvSpPr>
          <p:nvPr>
            <p:ph type="sldNum" sz="quarter" idx="10"/>
          </p:nvPr>
        </p:nvSpPr>
        <p:spPr/>
        <p:txBody>
          <a:bodyPr/>
          <a:lstStyle/>
          <a:p>
            <a:fld id="{308686D6-3408-41C2-9E66-AA5ED05D5A30}" type="slidenum">
              <a:rPr lang="en-GB" smtClean="0"/>
              <a:pPr/>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Whether a small grant is the start of a bigger journey, or a resource that enables goodwill, social connection and voluntary action to keep going at a local level, or a particular need or problem to be </a:t>
            </a:r>
            <a:r>
              <a:rPr lang="en-GB" dirty="0" err="1" smtClean="0"/>
              <a:t>tackeled</a:t>
            </a:r>
            <a:r>
              <a:rPr lang="en-GB" dirty="0" smtClean="0"/>
              <a:t>,  it has a really valuable role in building and sustaining communities. </a:t>
            </a:r>
          </a:p>
          <a:p>
            <a:endParaRPr lang="en-GB" dirty="0"/>
          </a:p>
          <a:p>
            <a:r>
              <a:rPr lang="en-GB" dirty="0" smtClean="0"/>
              <a:t>We very regularly look at the spread of our funding across the country – how are different areas doing, are they applying to us, are they successful, what are they applying for. Who is applying for those funds – local groups and/or bigger national or regional organisations? </a:t>
            </a:r>
          </a:p>
          <a:p>
            <a:endParaRPr lang="en-GB" dirty="0"/>
          </a:p>
          <a:p>
            <a:r>
              <a:rPr lang="en-GB" dirty="0" smtClean="0"/>
              <a:t>Monitoring the uptake of small grants can be a bit of a temperature check of the health of local community life – if we identify areas with a very low uptake of small grants, we investigate further to find out why. Sometimes it might be because other, local funders are amply meeting that need – but sometimes it’s because there aren’t many active groups, or capacity is very low. And that’s when we try to work with partners locally to see what can be done about that.</a:t>
            </a:r>
          </a:p>
          <a:p>
            <a:endParaRPr lang="en-GB" dirty="0" smtClean="0"/>
          </a:p>
          <a:p>
            <a:r>
              <a:rPr lang="en-GB" dirty="0"/>
              <a:t> </a:t>
            </a:r>
            <a:r>
              <a:rPr lang="en-GB" dirty="0" smtClean="0"/>
              <a:t>OPTIONAL BIT ON PREVENTION:</a:t>
            </a:r>
          </a:p>
          <a:p>
            <a:r>
              <a:rPr lang="en-GB" dirty="0" smtClean="0"/>
              <a:t>Recently analysed all our grants, of every size, in Scotland from 2006-2013 to understand how much of what we fund is ‘preventative’. What we found was that the majority of small grants are ‘primary prevention’ – upstream funding that helps prevent problems ever arising. By contrast, the majority of large grants support secondary and tertiary prevention – </a:t>
            </a:r>
            <a:r>
              <a:rPr lang="en-GB" dirty="0" err="1" smtClean="0"/>
              <a:t>ie</a:t>
            </a:r>
            <a:r>
              <a:rPr lang="en-GB" dirty="0" smtClean="0"/>
              <a:t>, where a problem has already begun to manifest. </a:t>
            </a:r>
            <a:endParaRPr lang="en-GB" dirty="0"/>
          </a:p>
        </p:txBody>
      </p:sp>
      <p:sp>
        <p:nvSpPr>
          <p:cNvPr id="4" name="Slide Number Placeholder 3"/>
          <p:cNvSpPr>
            <a:spLocks noGrp="1"/>
          </p:cNvSpPr>
          <p:nvPr>
            <p:ph type="sldNum" sz="quarter" idx="10"/>
          </p:nvPr>
        </p:nvSpPr>
        <p:spPr/>
        <p:txBody>
          <a:bodyPr/>
          <a:lstStyle/>
          <a:p>
            <a:fld id="{308686D6-3408-41C2-9E66-AA5ED05D5A30}" type="slidenum">
              <a:rPr lang="en-GB" smtClean="0"/>
              <a:pPr/>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Mentioned earlier that we are staring to look ahead – think about how we should work, who we should work with, how best we can achieve our mission – just starting a conversation.</a:t>
            </a:r>
          </a:p>
          <a:p>
            <a:endParaRPr lang="en-GB" dirty="0"/>
          </a:p>
          <a:p>
            <a:r>
              <a:rPr lang="en-GB" dirty="0" smtClean="0"/>
              <a:t>This is definitely not our official branding, but we do have a dedicated digital platform to help people share their thoughts, and us to collect those thoughts.</a:t>
            </a:r>
          </a:p>
          <a:p>
            <a:r>
              <a:rPr lang="en-GB" dirty="0" smtClean="0"/>
              <a:t>www. Biglotteryfund.org.uk/</a:t>
            </a:r>
            <a:r>
              <a:rPr lang="en-GB" dirty="0" err="1" smtClean="0"/>
              <a:t>yourvoice</a:t>
            </a:r>
            <a:endParaRPr lang="en-GB" dirty="0" smtClean="0"/>
          </a:p>
          <a:p>
            <a:endParaRPr lang="en-GB" dirty="0"/>
          </a:p>
          <a:p>
            <a:r>
              <a:rPr lang="en-GB" dirty="0" smtClean="0"/>
              <a:t>Not the branding but we are basing this conversation around 4 building blocks:</a:t>
            </a:r>
          </a:p>
          <a:p>
            <a:pPr>
              <a:buFont typeface="Arial" charset="0"/>
              <a:buChar char="•"/>
            </a:pPr>
            <a:r>
              <a:rPr lang="en-GB" dirty="0" smtClean="0"/>
              <a:t>Vibrant Communities: How can we grow social capital and help communities make the most of their assets?</a:t>
            </a:r>
            <a:endParaRPr lang="en-GB" dirty="0"/>
          </a:p>
          <a:p>
            <a:pPr>
              <a:buFont typeface="Arial" charset="0"/>
              <a:buChar char="•"/>
            </a:pPr>
            <a:r>
              <a:rPr lang="en-GB" dirty="0" smtClean="0"/>
              <a:t>Addressing Disadvantage: What should we be doing to support </a:t>
            </a:r>
            <a:r>
              <a:rPr lang="en-GB" dirty="0" err="1" smtClean="0"/>
              <a:t>ppl</a:t>
            </a:r>
            <a:r>
              <a:rPr lang="en-GB" dirty="0" smtClean="0"/>
              <a:t> living in poverty to achieve a better quality of life? How do we address increasing demand for help in demanding times?</a:t>
            </a:r>
          </a:p>
          <a:p>
            <a:pPr>
              <a:buFont typeface="Arial" charset="0"/>
              <a:buChar char="•"/>
            </a:pPr>
            <a:r>
              <a:rPr lang="en-GB" dirty="0" smtClean="0"/>
              <a:t>Stronger sector: How can we best support the development of a stronger third sector?</a:t>
            </a:r>
          </a:p>
          <a:p>
            <a:pPr>
              <a:buFont typeface="Arial" charset="0"/>
              <a:buChar char="•"/>
            </a:pPr>
            <a:r>
              <a:rPr lang="en-GB" dirty="0" smtClean="0"/>
              <a:t>Working together: How can we best work with others to make a difference? </a:t>
            </a:r>
          </a:p>
          <a:p>
            <a:pPr>
              <a:buFont typeface="Arial" charset="0"/>
              <a:buChar char="•"/>
            </a:pPr>
            <a:endParaRPr lang="en-GB" dirty="0"/>
          </a:p>
          <a:p>
            <a:r>
              <a:rPr lang="en-GB" dirty="0" smtClean="0"/>
              <a:t>You’ll find the link to this conversation on our website – won’t find anyone looking much like this – and we’ll be using events like this and others to try to engage with people also over the next few months.</a:t>
            </a:r>
          </a:p>
        </p:txBody>
      </p:sp>
      <p:sp>
        <p:nvSpPr>
          <p:cNvPr id="4" name="Slide Number Placeholder 3"/>
          <p:cNvSpPr>
            <a:spLocks noGrp="1"/>
          </p:cNvSpPr>
          <p:nvPr>
            <p:ph type="sldNum" sz="quarter" idx="10"/>
          </p:nvPr>
        </p:nvSpPr>
        <p:spPr/>
        <p:txBody>
          <a:bodyPr/>
          <a:lstStyle/>
          <a:p>
            <a:fld id="{308686D6-3408-41C2-9E66-AA5ED05D5A30}" type="slidenum">
              <a:rPr lang="en-GB" smtClean="0"/>
              <a:pPr/>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Working in a small country we have a great opportunity to share and work together. To align our efforts and our resources around shared goals, and there are many, many excellent examples of that, from the </a:t>
            </a:r>
            <a:r>
              <a:rPr lang="en-GB" dirty="0" err="1" smtClean="0"/>
              <a:t>EYCollaborative</a:t>
            </a:r>
            <a:r>
              <a:rPr lang="en-GB" dirty="0" smtClean="0"/>
              <a:t> to actually the work we as funders try to do together. </a:t>
            </a:r>
          </a:p>
          <a:p>
            <a:endParaRPr lang="en-GB" dirty="0"/>
          </a:p>
          <a:p>
            <a:r>
              <a:rPr lang="en-GB" dirty="0" smtClean="0"/>
              <a:t>Small grants and the work they support in communities can be part of that, if they have visibility at the local level. If they’re on the radar of orgs who have responsibility for decision making, if they’re valued and understood  as making a contribution to community life. </a:t>
            </a:r>
          </a:p>
          <a:p>
            <a:endParaRPr lang="en-GB" dirty="0"/>
          </a:p>
          <a:p>
            <a:r>
              <a:rPr lang="en-GB" dirty="0" smtClean="0"/>
              <a:t>Equally – they can create the space and the conditions for something outlandish, unexpected, creative and maybe, brilliant and transformative to get off the ground.</a:t>
            </a:r>
          </a:p>
          <a:p>
            <a:endParaRPr lang="en-GB" dirty="0"/>
          </a:p>
          <a:p>
            <a:r>
              <a:rPr lang="en-GB" dirty="0" smtClean="0"/>
              <a:t>Admittedly, we haven’t funded many – any cat/wall fusion projects, but we have supported different groups coming together for the first time, to develop new services to tackle old and new problems, and they often go on to make connections and creations they never expected at the outset. </a:t>
            </a:r>
          </a:p>
          <a:p>
            <a:endParaRPr lang="en-GB" dirty="0"/>
          </a:p>
          <a:p>
            <a:r>
              <a:rPr lang="en-GB" dirty="0" smtClean="0"/>
              <a:t>Wasn’t allowed to have ‘</a:t>
            </a:r>
            <a:r>
              <a:rPr lang="en-GB" dirty="0" err="1" smtClean="0"/>
              <a:t>Unikitty</a:t>
            </a:r>
            <a:r>
              <a:rPr lang="en-GB" dirty="0" smtClean="0"/>
              <a:t>’, the unicorn/kitten hybrid from Lego Move because of copyright - - but you get the idea.</a:t>
            </a:r>
          </a:p>
          <a:p>
            <a:endParaRPr lang="en-GB" dirty="0"/>
          </a:p>
          <a:p>
            <a:r>
              <a:rPr lang="en-GB" dirty="0" smtClean="0"/>
              <a:t>Thank you for listening. </a:t>
            </a:r>
            <a:endParaRPr lang="en-GB" dirty="0"/>
          </a:p>
        </p:txBody>
      </p:sp>
      <p:sp>
        <p:nvSpPr>
          <p:cNvPr id="4" name="Slide Number Placeholder 3"/>
          <p:cNvSpPr>
            <a:spLocks noGrp="1"/>
          </p:cNvSpPr>
          <p:nvPr>
            <p:ph type="sldNum" sz="quarter" idx="10"/>
          </p:nvPr>
        </p:nvSpPr>
        <p:spPr/>
        <p:txBody>
          <a:bodyPr/>
          <a:lstStyle/>
          <a:p>
            <a:fld id="{308686D6-3408-41C2-9E66-AA5ED05D5A30}" type="slidenum">
              <a:rPr lang="en-GB" smtClean="0"/>
              <a:pPr/>
              <a:t>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38150" y="2884488"/>
            <a:ext cx="7661275" cy="1768475"/>
          </a:xfrm>
        </p:spPr>
        <p:txBody>
          <a:bodyPr/>
          <a:lstStyle>
            <a:lvl1pPr>
              <a:lnSpc>
                <a:spcPts val="5600"/>
              </a:lnSpc>
              <a:defRPr sz="5400"/>
            </a:lvl1pPr>
          </a:lstStyle>
          <a:p>
            <a:r>
              <a:rPr lang="en-GB"/>
              <a:t>Click to edit Master title style</a:t>
            </a:r>
          </a:p>
        </p:txBody>
      </p:sp>
      <p:sp>
        <p:nvSpPr>
          <p:cNvPr id="3075" name="Rectangle 3"/>
          <p:cNvSpPr>
            <a:spLocks noGrp="1" noChangeArrowheads="1"/>
          </p:cNvSpPr>
          <p:nvPr>
            <p:ph type="subTitle" idx="1"/>
          </p:nvPr>
        </p:nvSpPr>
        <p:spPr>
          <a:xfrm>
            <a:off x="438150" y="5041900"/>
            <a:ext cx="3197225" cy="908050"/>
          </a:xfrm>
        </p:spPr>
        <p:txBody>
          <a:bodyPr/>
          <a:lstStyle>
            <a:lvl1pPr>
              <a:lnSpc>
                <a:spcPts val="1800"/>
              </a:lnSpc>
              <a:spcAft>
                <a:spcPct val="10000"/>
              </a:spcAft>
              <a:defRPr sz="1500" b="0"/>
            </a:lvl1pPr>
          </a:lstStyle>
          <a:p>
            <a:r>
              <a:rPr lang="en-GB"/>
              <a:t>Click to edit Master subtitle style</a:t>
            </a:r>
          </a:p>
        </p:txBody>
      </p:sp>
      <p:pic>
        <p:nvPicPr>
          <p:cNvPr id="3078" name="Picture 6" descr="TNL_Logo_Eng"/>
          <p:cNvPicPr>
            <a:picLocks noChangeAspect="1" noChangeArrowheads="1"/>
          </p:cNvPicPr>
          <p:nvPr/>
        </p:nvPicPr>
        <p:blipFill>
          <a:blip r:embed="rId3" cstate="print"/>
          <a:srcRect/>
          <a:stretch>
            <a:fillRect/>
          </a:stretch>
        </p:blipFill>
        <p:spPr bwMode="auto">
          <a:xfrm>
            <a:off x="6138863" y="6088063"/>
            <a:ext cx="2651125" cy="401637"/>
          </a:xfrm>
          <a:prstGeom prst="rect">
            <a:avLst/>
          </a:prstGeom>
          <a:noFill/>
          <a:ln w="9525">
            <a:noFill/>
            <a:miter lim="800000"/>
            <a:headEnd/>
            <a:tailEnd/>
          </a:ln>
        </p:spPr>
      </p:pic>
      <p:pic>
        <p:nvPicPr>
          <p:cNvPr id="3083" name="Picture 11" descr="BigLotto_PinkBand"/>
          <p:cNvPicPr>
            <a:picLocks noChangeAspect="1" noChangeArrowheads="1"/>
          </p:cNvPicPr>
          <p:nvPr userDrawn="1"/>
        </p:nvPicPr>
        <p:blipFill>
          <a:blip r:embed="rId4" cstate="print"/>
          <a:srcRect/>
          <a:stretch>
            <a:fillRect/>
          </a:stretch>
        </p:blipFill>
        <p:spPr bwMode="auto">
          <a:xfrm>
            <a:off x="0" y="0"/>
            <a:ext cx="9144000" cy="2633663"/>
          </a:xfrm>
          <a:prstGeom prst="rect">
            <a:avLst/>
          </a:prstGeom>
          <a:noFill/>
        </p:spPr>
      </p:pic>
      <p:pic>
        <p:nvPicPr>
          <p:cNvPr id="3084" name="Picture 12" descr="BLF_Web_Pink"/>
          <p:cNvPicPr>
            <a:picLocks noChangeAspect="1" noChangeArrowheads="1"/>
          </p:cNvPicPr>
          <p:nvPr userDrawn="1"/>
        </p:nvPicPr>
        <p:blipFill>
          <a:blip r:embed="rId5" cstate="print"/>
          <a:srcRect/>
          <a:stretch>
            <a:fillRect/>
          </a:stretch>
        </p:blipFill>
        <p:spPr bwMode="auto">
          <a:xfrm>
            <a:off x="468313" y="6308725"/>
            <a:ext cx="2306637" cy="179388"/>
          </a:xfrm>
          <a:prstGeom prst="rect">
            <a:avLst/>
          </a:prstGeom>
          <a:noFill/>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20725" y="1795463"/>
            <a:ext cx="3605213" cy="3786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478338" y="1795463"/>
            <a:ext cx="3605212" cy="3786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3638" y="665163"/>
            <a:ext cx="1839912" cy="49164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20725" y="665163"/>
            <a:ext cx="5370513" cy="49164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20725" y="665163"/>
            <a:ext cx="6372225" cy="884237"/>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720725" y="1795463"/>
            <a:ext cx="3605213" cy="3786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478338" y="1795463"/>
            <a:ext cx="3605212" cy="3786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20725" y="665163"/>
            <a:ext cx="6372225" cy="884237"/>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720725" y="1795463"/>
            <a:ext cx="7362825" cy="3786187"/>
          </a:xfrm>
        </p:spPr>
        <p:txBody>
          <a:bodyPr/>
          <a:lstStyle/>
          <a:p>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175" name="Rectangle 7"/>
          <p:cNvSpPr>
            <a:spLocks noChangeArrowheads="1"/>
          </p:cNvSpPr>
          <p:nvPr/>
        </p:nvSpPr>
        <p:spPr bwMode="auto">
          <a:xfrm>
            <a:off x="0" y="0"/>
            <a:ext cx="9140825" cy="6858000"/>
          </a:xfrm>
          <a:prstGeom prst="rect">
            <a:avLst/>
          </a:prstGeom>
          <a:solidFill>
            <a:srgbClr val="EC008C"/>
          </a:solidFill>
          <a:ln w="9525">
            <a:noFill/>
            <a:miter lim="800000"/>
            <a:headEnd/>
            <a:tailEnd/>
          </a:ln>
          <a:effectLst/>
        </p:spPr>
        <p:txBody>
          <a:bodyPr wrap="none" anchor="ctr"/>
          <a:lstStyle/>
          <a:p>
            <a:endParaRPr lang="en-GB"/>
          </a:p>
        </p:txBody>
      </p:sp>
      <p:pic>
        <p:nvPicPr>
          <p:cNvPr id="7177" name="Picture 9" descr="WWW"/>
          <p:cNvPicPr>
            <a:picLocks noChangeAspect="1" noChangeArrowheads="1"/>
          </p:cNvPicPr>
          <p:nvPr/>
        </p:nvPicPr>
        <p:blipFill>
          <a:blip r:embed="rId2" cstate="print"/>
          <a:srcRect/>
          <a:stretch>
            <a:fillRect/>
          </a:stretch>
        </p:blipFill>
        <p:spPr bwMode="auto">
          <a:xfrm>
            <a:off x="1109663" y="3176588"/>
            <a:ext cx="6924675" cy="539750"/>
          </a:xfrm>
          <a:prstGeom prst="rect">
            <a:avLst/>
          </a:prstGeom>
          <a:noFill/>
        </p:spPr>
      </p:pic>
      <p:pic>
        <p:nvPicPr>
          <p:cNvPr id="7178" name="Picture 10" descr="BLF_White"/>
          <p:cNvPicPr>
            <a:picLocks noChangeAspect="1" noChangeArrowheads="1"/>
          </p:cNvPicPr>
          <p:nvPr userDrawn="1"/>
        </p:nvPicPr>
        <p:blipFill>
          <a:blip r:embed="rId3" cstate="print"/>
          <a:srcRect/>
          <a:stretch>
            <a:fillRect/>
          </a:stretch>
        </p:blipFill>
        <p:spPr bwMode="auto">
          <a:xfrm>
            <a:off x="7394575" y="358775"/>
            <a:ext cx="1403350" cy="1403350"/>
          </a:xfrm>
          <a:prstGeom prst="rect">
            <a:avLst/>
          </a:prstGeom>
          <a:noFill/>
          <a:ln w="9525">
            <a:noFill/>
            <a:miter lim="800000"/>
            <a:headEnd/>
            <a:tailEnd/>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20725" y="1795463"/>
            <a:ext cx="3605213" cy="3786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478338" y="1795463"/>
            <a:ext cx="3605212" cy="37861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3638" y="665163"/>
            <a:ext cx="1839912" cy="49164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20725" y="665163"/>
            <a:ext cx="5370513" cy="49164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0" name="Picture 26" descr="BLF_Body_Pink"/>
          <p:cNvPicPr>
            <a:picLocks noChangeAspect="1" noChangeArrowheads="1"/>
          </p:cNvPicPr>
          <p:nvPr userDrawn="1"/>
        </p:nvPicPr>
        <p:blipFill>
          <a:blip r:embed="rId15" cstate="print"/>
          <a:srcRect/>
          <a:stretch>
            <a:fillRect/>
          </a:stretch>
        </p:blipFill>
        <p:spPr bwMode="auto">
          <a:xfrm>
            <a:off x="0" y="0"/>
            <a:ext cx="9144000" cy="6862763"/>
          </a:xfrm>
          <a:prstGeom prst="rect">
            <a:avLst/>
          </a:prstGeom>
          <a:noFill/>
        </p:spPr>
      </p:pic>
      <p:sp>
        <p:nvSpPr>
          <p:cNvPr id="1026" name="Rectangle 2"/>
          <p:cNvSpPr>
            <a:spLocks noGrp="1" noChangeArrowheads="1"/>
          </p:cNvSpPr>
          <p:nvPr>
            <p:ph type="title"/>
          </p:nvPr>
        </p:nvSpPr>
        <p:spPr bwMode="auto">
          <a:xfrm>
            <a:off x="720725" y="665163"/>
            <a:ext cx="6372225" cy="884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720725" y="1795463"/>
            <a:ext cx="7362825" cy="37861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74" r:id="rId12"/>
    <p:sldLayoutId id="2147483675" r:id="rId13"/>
  </p:sldLayoutIdLst>
  <p:txStyles>
    <p:titleStyle>
      <a:lvl1pPr algn="l" rtl="0" fontAlgn="base">
        <a:lnSpc>
          <a:spcPts val="3600"/>
        </a:lnSpc>
        <a:spcBef>
          <a:spcPct val="0"/>
        </a:spcBef>
        <a:spcAft>
          <a:spcPct val="0"/>
        </a:spcAft>
        <a:defRPr sz="3300">
          <a:solidFill>
            <a:schemeClr val="tx2"/>
          </a:solidFill>
          <a:latin typeface="+mj-lt"/>
          <a:ea typeface="+mj-ea"/>
          <a:cs typeface="+mj-cs"/>
        </a:defRPr>
      </a:lvl1pPr>
      <a:lvl2pPr algn="l" rtl="0" fontAlgn="base">
        <a:lnSpc>
          <a:spcPts val="3600"/>
        </a:lnSpc>
        <a:spcBef>
          <a:spcPct val="0"/>
        </a:spcBef>
        <a:spcAft>
          <a:spcPct val="0"/>
        </a:spcAft>
        <a:defRPr sz="3300">
          <a:solidFill>
            <a:schemeClr val="tx2"/>
          </a:solidFill>
          <a:latin typeface="Trebuchet MS" pitchFamily="34" charset="0"/>
          <a:cs typeface="Arial" charset="0"/>
        </a:defRPr>
      </a:lvl2pPr>
      <a:lvl3pPr algn="l" rtl="0" fontAlgn="base">
        <a:lnSpc>
          <a:spcPts val="3600"/>
        </a:lnSpc>
        <a:spcBef>
          <a:spcPct val="0"/>
        </a:spcBef>
        <a:spcAft>
          <a:spcPct val="0"/>
        </a:spcAft>
        <a:defRPr sz="3300">
          <a:solidFill>
            <a:schemeClr val="tx2"/>
          </a:solidFill>
          <a:latin typeface="Trebuchet MS" pitchFamily="34" charset="0"/>
          <a:cs typeface="Arial" charset="0"/>
        </a:defRPr>
      </a:lvl3pPr>
      <a:lvl4pPr algn="l" rtl="0" fontAlgn="base">
        <a:lnSpc>
          <a:spcPts val="3600"/>
        </a:lnSpc>
        <a:spcBef>
          <a:spcPct val="0"/>
        </a:spcBef>
        <a:spcAft>
          <a:spcPct val="0"/>
        </a:spcAft>
        <a:defRPr sz="3300">
          <a:solidFill>
            <a:schemeClr val="tx2"/>
          </a:solidFill>
          <a:latin typeface="Trebuchet MS" pitchFamily="34" charset="0"/>
          <a:cs typeface="Arial" charset="0"/>
        </a:defRPr>
      </a:lvl4pPr>
      <a:lvl5pPr algn="l" rtl="0" fontAlgn="base">
        <a:lnSpc>
          <a:spcPts val="3600"/>
        </a:lnSpc>
        <a:spcBef>
          <a:spcPct val="0"/>
        </a:spcBef>
        <a:spcAft>
          <a:spcPct val="0"/>
        </a:spcAft>
        <a:defRPr sz="3300">
          <a:solidFill>
            <a:schemeClr val="tx2"/>
          </a:solidFill>
          <a:latin typeface="Trebuchet MS" pitchFamily="34" charset="0"/>
          <a:cs typeface="Arial" charset="0"/>
        </a:defRPr>
      </a:lvl5pPr>
      <a:lvl6pPr marL="457200" algn="l" rtl="0" fontAlgn="base">
        <a:lnSpc>
          <a:spcPts val="3600"/>
        </a:lnSpc>
        <a:spcBef>
          <a:spcPct val="0"/>
        </a:spcBef>
        <a:spcAft>
          <a:spcPct val="0"/>
        </a:spcAft>
        <a:defRPr sz="3300">
          <a:solidFill>
            <a:schemeClr val="tx2"/>
          </a:solidFill>
          <a:latin typeface="Trebuchet MS" pitchFamily="34" charset="0"/>
          <a:cs typeface="Arial" charset="0"/>
        </a:defRPr>
      </a:lvl6pPr>
      <a:lvl7pPr marL="914400" algn="l" rtl="0" fontAlgn="base">
        <a:lnSpc>
          <a:spcPts val="3600"/>
        </a:lnSpc>
        <a:spcBef>
          <a:spcPct val="0"/>
        </a:spcBef>
        <a:spcAft>
          <a:spcPct val="0"/>
        </a:spcAft>
        <a:defRPr sz="3300">
          <a:solidFill>
            <a:schemeClr val="tx2"/>
          </a:solidFill>
          <a:latin typeface="Trebuchet MS" pitchFamily="34" charset="0"/>
          <a:cs typeface="Arial" charset="0"/>
        </a:defRPr>
      </a:lvl7pPr>
      <a:lvl8pPr marL="1371600" algn="l" rtl="0" fontAlgn="base">
        <a:lnSpc>
          <a:spcPts val="3600"/>
        </a:lnSpc>
        <a:spcBef>
          <a:spcPct val="0"/>
        </a:spcBef>
        <a:spcAft>
          <a:spcPct val="0"/>
        </a:spcAft>
        <a:defRPr sz="3300">
          <a:solidFill>
            <a:schemeClr val="tx2"/>
          </a:solidFill>
          <a:latin typeface="Trebuchet MS" pitchFamily="34" charset="0"/>
          <a:cs typeface="Arial" charset="0"/>
        </a:defRPr>
      </a:lvl8pPr>
      <a:lvl9pPr marL="1828800" algn="l" rtl="0" fontAlgn="base">
        <a:lnSpc>
          <a:spcPts val="3600"/>
        </a:lnSpc>
        <a:spcBef>
          <a:spcPct val="0"/>
        </a:spcBef>
        <a:spcAft>
          <a:spcPct val="0"/>
        </a:spcAft>
        <a:defRPr sz="3300">
          <a:solidFill>
            <a:schemeClr val="tx2"/>
          </a:solidFill>
          <a:latin typeface="Trebuchet MS" pitchFamily="34" charset="0"/>
          <a:cs typeface="Arial" charset="0"/>
        </a:defRPr>
      </a:lvl9pPr>
    </p:titleStyle>
    <p:bodyStyle>
      <a:lvl1pPr algn="l" rtl="0" fontAlgn="base">
        <a:lnSpc>
          <a:spcPts val="2400"/>
        </a:lnSpc>
        <a:spcBef>
          <a:spcPct val="0"/>
        </a:spcBef>
        <a:spcAft>
          <a:spcPct val="60000"/>
        </a:spcAft>
        <a:defRPr sz="2100" b="1">
          <a:solidFill>
            <a:schemeClr val="tx1"/>
          </a:solidFill>
          <a:latin typeface="+mn-lt"/>
          <a:ea typeface="+mn-ea"/>
          <a:cs typeface="+mn-cs"/>
        </a:defRPr>
      </a:lvl1pPr>
      <a:lvl2pPr marL="1588" algn="l" rtl="0" fontAlgn="base">
        <a:lnSpc>
          <a:spcPts val="2400"/>
        </a:lnSpc>
        <a:spcBef>
          <a:spcPct val="0"/>
        </a:spcBef>
        <a:spcAft>
          <a:spcPct val="60000"/>
        </a:spcAft>
        <a:defRPr sz="2100">
          <a:solidFill>
            <a:schemeClr val="tx1"/>
          </a:solidFill>
          <a:latin typeface="+mn-lt"/>
          <a:cs typeface="+mn-cs"/>
        </a:defRPr>
      </a:lvl2pPr>
      <a:lvl3pPr marL="301625" indent="-298450"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3pPr>
      <a:lvl4pPr marL="581025" indent="-27781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4pPr>
      <a:lvl5pPr marL="8921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5pPr>
      <a:lvl6pPr marL="13493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6pPr>
      <a:lvl7pPr marL="18065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7pPr>
      <a:lvl8pPr marL="22637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8pPr>
      <a:lvl9pPr marL="27209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61" name="Picture 17" descr="BLF_Body_Pink"/>
          <p:cNvPicPr>
            <a:picLocks noChangeAspect="1" noChangeArrowheads="1"/>
          </p:cNvPicPr>
          <p:nvPr userDrawn="1"/>
        </p:nvPicPr>
        <p:blipFill>
          <a:blip r:embed="rId13" cstate="print"/>
          <a:srcRect/>
          <a:stretch>
            <a:fillRect/>
          </a:stretch>
        </p:blipFill>
        <p:spPr bwMode="auto">
          <a:xfrm>
            <a:off x="0" y="0"/>
            <a:ext cx="9144000" cy="6862763"/>
          </a:xfrm>
          <a:prstGeom prst="rect">
            <a:avLst/>
          </a:prstGeom>
          <a:noFill/>
        </p:spPr>
      </p:pic>
      <p:sp>
        <p:nvSpPr>
          <p:cNvPr id="6146" name="Rectangle 2"/>
          <p:cNvSpPr>
            <a:spLocks noGrp="1" noChangeArrowheads="1"/>
          </p:cNvSpPr>
          <p:nvPr>
            <p:ph type="title"/>
          </p:nvPr>
        </p:nvSpPr>
        <p:spPr bwMode="auto">
          <a:xfrm>
            <a:off x="720725" y="665163"/>
            <a:ext cx="6372225" cy="884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6147" name="Rectangle 3"/>
          <p:cNvSpPr>
            <a:spLocks noGrp="1" noChangeArrowheads="1"/>
          </p:cNvSpPr>
          <p:nvPr>
            <p:ph type="body" idx="1"/>
          </p:nvPr>
        </p:nvSpPr>
        <p:spPr bwMode="auto">
          <a:xfrm>
            <a:off x="720725" y="1795463"/>
            <a:ext cx="7362825" cy="37861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65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fontAlgn="base">
        <a:lnSpc>
          <a:spcPts val="3600"/>
        </a:lnSpc>
        <a:spcBef>
          <a:spcPct val="0"/>
        </a:spcBef>
        <a:spcAft>
          <a:spcPct val="0"/>
        </a:spcAft>
        <a:defRPr sz="3300">
          <a:solidFill>
            <a:schemeClr val="tx2"/>
          </a:solidFill>
          <a:latin typeface="+mj-lt"/>
          <a:ea typeface="+mj-ea"/>
          <a:cs typeface="+mj-cs"/>
        </a:defRPr>
      </a:lvl1pPr>
      <a:lvl2pPr algn="l" rtl="0" fontAlgn="base">
        <a:lnSpc>
          <a:spcPts val="3600"/>
        </a:lnSpc>
        <a:spcBef>
          <a:spcPct val="0"/>
        </a:spcBef>
        <a:spcAft>
          <a:spcPct val="0"/>
        </a:spcAft>
        <a:defRPr sz="3300">
          <a:solidFill>
            <a:schemeClr val="tx2"/>
          </a:solidFill>
          <a:latin typeface="Trebuchet MS" pitchFamily="34" charset="0"/>
          <a:cs typeface="Arial" charset="0"/>
        </a:defRPr>
      </a:lvl2pPr>
      <a:lvl3pPr algn="l" rtl="0" fontAlgn="base">
        <a:lnSpc>
          <a:spcPts val="3600"/>
        </a:lnSpc>
        <a:spcBef>
          <a:spcPct val="0"/>
        </a:spcBef>
        <a:spcAft>
          <a:spcPct val="0"/>
        </a:spcAft>
        <a:defRPr sz="3300">
          <a:solidFill>
            <a:schemeClr val="tx2"/>
          </a:solidFill>
          <a:latin typeface="Trebuchet MS" pitchFamily="34" charset="0"/>
          <a:cs typeface="Arial" charset="0"/>
        </a:defRPr>
      </a:lvl3pPr>
      <a:lvl4pPr algn="l" rtl="0" fontAlgn="base">
        <a:lnSpc>
          <a:spcPts val="3600"/>
        </a:lnSpc>
        <a:spcBef>
          <a:spcPct val="0"/>
        </a:spcBef>
        <a:spcAft>
          <a:spcPct val="0"/>
        </a:spcAft>
        <a:defRPr sz="3300">
          <a:solidFill>
            <a:schemeClr val="tx2"/>
          </a:solidFill>
          <a:latin typeface="Trebuchet MS" pitchFamily="34" charset="0"/>
          <a:cs typeface="Arial" charset="0"/>
        </a:defRPr>
      </a:lvl4pPr>
      <a:lvl5pPr algn="l" rtl="0" fontAlgn="base">
        <a:lnSpc>
          <a:spcPts val="3600"/>
        </a:lnSpc>
        <a:spcBef>
          <a:spcPct val="0"/>
        </a:spcBef>
        <a:spcAft>
          <a:spcPct val="0"/>
        </a:spcAft>
        <a:defRPr sz="3300">
          <a:solidFill>
            <a:schemeClr val="tx2"/>
          </a:solidFill>
          <a:latin typeface="Trebuchet MS" pitchFamily="34" charset="0"/>
          <a:cs typeface="Arial" charset="0"/>
        </a:defRPr>
      </a:lvl5pPr>
      <a:lvl6pPr marL="457200" algn="l" rtl="0" fontAlgn="base">
        <a:lnSpc>
          <a:spcPts val="3600"/>
        </a:lnSpc>
        <a:spcBef>
          <a:spcPct val="0"/>
        </a:spcBef>
        <a:spcAft>
          <a:spcPct val="0"/>
        </a:spcAft>
        <a:defRPr sz="3300">
          <a:solidFill>
            <a:schemeClr val="tx2"/>
          </a:solidFill>
          <a:latin typeface="Trebuchet MS" pitchFamily="34" charset="0"/>
          <a:cs typeface="Arial" charset="0"/>
        </a:defRPr>
      </a:lvl6pPr>
      <a:lvl7pPr marL="914400" algn="l" rtl="0" fontAlgn="base">
        <a:lnSpc>
          <a:spcPts val="3600"/>
        </a:lnSpc>
        <a:spcBef>
          <a:spcPct val="0"/>
        </a:spcBef>
        <a:spcAft>
          <a:spcPct val="0"/>
        </a:spcAft>
        <a:defRPr sz="3300">
          <a:solidFill>
            <a:schemeClr val="tx2"/>
          </a:solidFill>
          <a:latin typeface="Trebuchet MS" pitchFamily="34" charset="0"/>
          <a:cs typeface="Arial" charset="0"/>
        </a:defRPr>
      </a:lvl7pPr>
      <a:lvl8pPr marL="1371600" algn="l" rtl="0" fontAlgn="base">
        <a:lnSpc>
          <a:spcPts val="3600"/>
        </a:lnSpc>
        <a:spcBef>
          <a:spcPct val="0"/>
        </a:spcBef>
        <a:spcAft>
          <a:spcPct val="0"/>
        </a:spcAft>
        <a:defRPr sz="3300">
          <a:solidFill>
            <a:schemeClr val="tx2"/>
          </a:solidFill>
          <a:latin typeface="Trebuchet MS" pitchFamily="34" charset="0"/>
          <a:cs typeface="Arial" charset="0"/>
        </a:defRPr>
      </a:lvl8pPr>
      <a:lvl9pPr marL="1828800" algn="l" rtl="0" fontAlgn="base">
        <a:lnSpc>
          <a:spcPts val="3600"/>
        </a:lnSpc>
        <a:spcBef>
          <a:spcPct val="0"/>
        </a:spcBef>
        <a:spcAft>
          <a:spcPct val="0"/>
        </a:spcAft>
        <a:defRPr sz="3300">
          <a:solidFill>
            <a:schemeClr val="tx2"/>
          </a:solidFill>
          <a:latin typeface="Trebuchet MS" pitchFamily="34" charset="0"/>
          <a:cs typeface="Arial" charset="0"/>
        </a:defRPr>
      </a:lvl9pPr>
    </p:titleStyle>
    <p:bodyStyle>
      <a:lvl1pPr algn="l" rtl="0" fontAlgn="base">
        <a:lnSpc>
          <a:spcPts val="2400"/>
        </a:lnSpc>
        <a:spcBef>
          <a:spcPct val="0"/>
        </a:spcBef>
        <a:spcAft>
          <a:spcPct val="60000"/>
        </a:spcAft>
        <a:defRPr sz="2100" b="1">
          <a:solidFill>
            <a:schemeClr val="tx1"/>
          </a:solidFill>
          <a:latin typeface="+mn-lt"/>
          <a:ea typeface="+mn-ea"/>
          <a:cs typeface="+mn-cs"/>
        </a:defRPr>
      </a:lvl1pPr>
      <a:lvl2pPr marL="1588" algn="l" rtl="0" fontAlgn="base">
        <a:lnSpc>
          <a:spcPts val="2400"/>
        </a:lnSpc>
        <a:spcBef>
          <a:spcPct val="0"/>
        </a:spcBef>
        <a:spcAft>
          <a:spcPct val="60000"/>
        </a:spcAft>
        <a:defRPr sz="2100">
          <a:solidFill>
            <a:schemeClr val="tx1"/>
          </a:solidFill>
          <a:latin typeface="+mn-lt"/>
          <a:cs typeface="+mn-cs"/>
        </a:defRPr>
      </a:lvl2pPr>
      <a:lvl3pPr marL="301625" indent="-298450"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3pPr>
      <a:lvl4pPr marL="581025" indent="-27781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4pPr>
      <a:lvl5pPr marL="8921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5pPr>
      <a:lvl6pPr marL="13493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6pPr>
      <a:lvl7pPr marL="18065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7pPr>
      <a:lvl8pPr marL="22637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8pPr>
      <a:lvl9pPr marL="2720975" indent="-309563" algn="l" rtl="0" fontAlgn="base">
        <a:lnSpc>
          <a:spcPts val="2400"/>
        </a:lnSpc>
        <a:spcBef>
          <a:spcPct val="0"/>
        </a:spcBef>
        <a:spcAft>
          <a:spcPct val="60000"/>
        </a:spcAft>
        <a:buClr>
          <a:srgbClr val="EC008C"/>
        </a:buClr>
        <a:buFont typeface="Arial" charset="0"/>
        <a:buChar char="─"/>
        <a:defRPr sz="21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00034" y="3143248"/>
            <a:ext cx="7661275" cy="1768475"/>
          </a:xfrm>
        </p:spPr>
        <p:txBody>
          <a:bodyPr/>
          <a:lstStyle/>
          <a:p>
            <a:pPr algn="ctr"/>
            <a:r>
              <a:rPr lang="en-GB" sz="8000" dirty="0" smtClean="0"/>
              <a:t>#starterfor10k</a:t>
            </a:r>
            <a:r>
              <a:rPr lang="en-GB" dirty="0" smtClean="0"/>
              <a:t/>
            </a:r>
            <a:br>
              <a:rPr lang="en-GB" dirty="0" smtClean="0"/>
            </a:br>
            <a:endParaRPr lang="en-GB" dirty="0"/>
          </a:p>
        </p:txBody>
      </p:sp>
      <p:sp>
        <p:nvSpPr>
          <p:cNvPr id="2051" name="Rectangle 3"/>
          <p:cNvSpPr>
            <a:spLocks noGrp="1" noChangeArrowheads="1"/>
          </p:cNvSpPr>
          <p:nvPr>
            <p:ph type="subTitle" idx="1"/>
          </p:nvPr>
        </p:nvSpPr>
        <p:spPr>
          <a:xfrm>
            <a:off x="467544" y="5373216"/>
            <a:ext cx="6222082" cy="504056"/>
          </a:xfrm>
        </p:spPr>
        <p:txBody>
          <a:bodyPr/>
          <a:lstStyle/>
          <a:p>
            <a:r>
              <a:rPr lang="en-GB" sz="2800" dirty="0" smtClean="0"/>
              <a:t>Jackie </a:t>
            </a:r>
            <a:r>
              <a:rPr lang="en-GB" sz="2800" dirty="0" smtClean="0"/>
              <a:t>Killeen, Director for Scotland</a:t>
            </a:r>
            <a:endParaRPr lang="en-GB"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lego2.jpg"/>
          <p:cNvPicPr>
            <a:picLocks noChangeAspect="1"/>
          </p:cNvPicPr>
          <p:nvPr/>
        </p:nvPicPr>
        <p:blipFill>
          <a:blip r:embed="rId3" cstate="print"/>
          <a:stretch>
            <a:fillRect/>
          </a:stretch>
        </p:blipFill>
        <p:spPr>
          <a:xfrm>
            <a:off x="-1" y="0"/>
            <a:ext cx="10249729" cy="6858000"/>
          </a:xfrm>
          <a:prstGeom prst="rect">
            <a:avLst/>
          </a:prstGeom>
        </p:spPr>
      </p:pic>
      <p:sp>
        <p:nvSpPr>
          <p:cNvPr id="12" name="Rectangle 11"/>
          <p:cNvSpPr/>
          <p:nvPr/>
        </p:nvSpPr>
        <p:spPr>
          <a:xfrm>
            <a:off x="0" y="-27384"/>
            <a:ext cx="9144000" cy="6858000"/>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67544" y="188640"/>
            <a:ext cx="7992888" cy="6463308"/>
          </a:xfrm>
          <a:prstGeom prst="rect">
            <a:avLst/>
          </a:prstGeom>
          <a:noFill/>
        </p:spPr>
        <p:txBody>
          <a:bodyPr wrap="square" rtlCol="0">
            <a:spAutoFit/>
          </a:bodyPr>
          <a:lstStyle/>
          <a:p>
            <a:pPr algn="ctr"/>
            <a:r>
              <a:rPr lang="en-GB" sz="13800" b="1" dirty="0" smtClean="0">
                <a:ln w="3175">
                  <a:solidFill>
                    <a:schemeClr val="tx1"/>
                  </a:solidFill>
                </a:ln>
                <a:solidFill>
                  <a:schemeClr val="bg1"/>
                </a:solidFill>
                <a:latin typeface="Century Gothic" pitchFamily="34" charset="0"/>
              </a:rPr>
              <a:t>Many small pieces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80px-250_365_-_Bricks_(4247555680).jpg"/>
          <p:cNvPicPr>
            <a:picLocks noChangeAspect="1"/>
          </p:cNvPicPr>
          <p:nvPr/>
        </p:nvPicPr>
        <p:blipFill>
          <a:blip r:embed="rId3" cstate="print"/>
          <a:stretch>
            <a:fillRect/>
          </a:stretch>
        </p:blipFill>
        <p:spPr>
          <a:xfrm>
            <a:off x="-540568" y="0"/>
            <a:ext cx="10327342" cy="7262664"/>
          </a:xfrm>
          <a:prstGeom prst="rect">
            <a:avLst/>
          </a:prstGeom>
        </p:spPr>
      </p:pic>
      <p:sp>
        <p:nvSpPr>
          <p:cNvPr id="5" name="TextBox 4"/>
          <p:cNvSpPr txBox="1"/>
          <p:nvPr/>
        </p:nvSpPr>
        <p:spPr>
          <a:xfrm>
            <a:off x="0" y="-99392"/>
            <a:ext cx="9144000" cy="2215991"/>
          </a:xfrm>
          <a:prstGeom prst="rect">
            <a:avLst/>
          </a:prstGeom>
          <a:noFill/>
        </p:spPr>
        <p:txBody>
          <a:bodyPr wrap="square" rtlCol="0">
            <a:spAutoFit/>
          </a:bodyPr>
          <a:lstStyle/>
          <a:p>
            <a:pPr algn="ctr"/>
            <a:r>
              <a:rPr lang="en-GB" sz="13800" b="1" dirty="0" smtClean="0">
                <a:ln w="3175">
                  <a:solidFill>
                    <a:schemeClr val="tx1"/>
                  </a:solidFill>
                </a:ln>
                <a:solidFill>
                  <a:schemeClr val="bg1"/>
                </a:solidFill>
                <a:latin typeface="Century Gothic" pitchFamily="34" charset="0"/>
              </a:rPr>
              <a:t>Connect</a:t>
            </a:r>
            <a:endParaRPr lang="en-GB" sz="6600" b="1" dirty="0" smtClean="0">
              <a:ln w="3175">
                <a:solidFill>
                  <a:schemeClr val="tx1"/>
                </a:solidFill>
              </a:ln>
              <a:solidFill>
                <a:schemeClr val="bg1"/>
              </a:solidFill>
              <a:latin typeface="Century Gothic" pitchFamily="34" charset="0"/>
            </a:endParaRPr>
          </a:p>
        </p:txBody>
      </p:sp>
      <p:sp>
        <p:nvSpPr>
          <p:cNvPr id="6" name="Rectangle 5"/>
          <p:cNvSpPr/>
          <p:nvPr/>
        </p:nvSpPr>
        <p:spPr>
          <a:xfrm>
            <a:off x="-108520" y="3212976"/>
            <a:ext cx="9252520" cy="2215991"/>
          </a:xfrm>
          <a:prstGeom prst="rect">
            <a:avLst/>
          </a:prstGeom>
        </p:spPr>
        <p:txBody>
          <a:bodyPr wrap="square">
            <a:spAutoFit/>
          </a:bodyPr>
          <a:lstStyle/>
          <a:p>
            <a:pPr algn="ctr"/>
            <a:r>
              <a:rPr lang="en-GB" sz="13800" b="1" dirty="0" smtClean="0">
                <a:ln w="3175">
                  <a:solidFill>
                    <a:schemeClr val="tx1"/>
                  </a:solidFill>
                </a:ln>
                <a:solidFill>
                  <a:schemeClr val="bg1"/>
                </a:solidFill>
                <a:latin typeface="Century Gothic" pitchFamily="34" charset="0"/>
              </a:rPr>
              <a:t>together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egoHouse.jpg"/>
          <p:cNvPicPr>
            <a:picLocks noChangeAspect="1"/>
          </p:cNvPicPr>
          <p:nvPr/>
        </p:nvPicPr>
        <p:blipFill>
          <a:blip r:embed="rId3" cstate="print"/>
          <a:stretch>
            <a:fillRect/>
          </a:stretch>
        </p:blipFill>
        <p:spPr>
          <a:xfrm>
            <a:off x="-756592" y="-315416"/>
            <a:ext cx="10538954" cy="7173416"/>
          </a:xfrm>
          <a:prstGeom prst="rect">
            <a:avLst/>
          </a:prstGeom>
        </p:spPr>
      </p:pic>
      <p:sp>
        <p:nvSpPr>
          <p:cNvPr id="8" name="TextBox 7"/>
          <p:cNvSpPr txBox="1"/>
          <p:nvPr/>
        </p:nvSpPr>
        <p:spPr>
          <a:xfrm rot="-120000">
            <a:off x="320819" y="-166864"/>
            <a:ext cx="8138435" cy="2286024"/>
          </a:xfrm>
          <a:prstGeom prst="rect">
            <a:avLst/>
          </a:prstGeom>
          <a:noFill/>
        </p:spPr>
        <p:txBody>
          <a:bodyPr wrap="square" rtlCol="0">
            <a:spAutoFit/>
          </a:bodyPr>
          <a:lstStyle/>
          <a:p>
            <a:pPr algn="ctr"/>
            <a:r>
              <a:rPr lang="en-GB" sz="13800" b="1" dirty="0" smtClean="0">
                <a:ln w="3175">
                  <a:solidFill>
                    <a:schemeClr val="tx1"/>
                  </a:solidFill>
                </a:ln>
                <a:solidFill>
                  <a:schemeClr val="bg1"/>
                </a:solidFill>
                <a:latin typeface="Century Gothic" pitchFamily="34" charset="0"/>
              </a:rPr>
              <a:t>Starting</a:t>
            </a:r>
          </a:p>
        </p:txBody>
      </p:sp>
      <p:sp>
        <p:nvSpPr>
          <p:cNvPr id="9" name="Rectangle 8"/>
          <p:cNvSpPr/>
          <p:nvPr/>
        </p:nvSpPr>
        <p:spPr>
          <a:xfrm rot="-60000">
            <a:off x="2346871" y="5460312"/>
            <a:ext cx="1736373" cy="830997"/>
          </a:xfrm>
          <a:prstGeom prst="rect">
            <a:avLst/>
          </a:prstGeom>
        </p:spPr>
        <p:txBody>
          <a:bodyPr wrap="none">
            <a:spAutoFit/>
          </a:bodyPr>
          <a:lstStyle/>
          <a:p>
            <a:r>
              <a:rPr lang="en-GB" sz="4800" b="1" dirty="0" smtClean="0">
                <a:ln w="3175">
                  <a:solidFill>
                    <a:schemeClr val="tx1"/>
                  </a:solidFill>
                </a:ln>
                <a:solidFill>
                  <a:schemeClr val="bg1"/>
                </a:solidFill>
                <a:latin typeface="Century Gothic" pitchFamily="34" charset="0"/>
              </a:rPr>
              <a:t>small</a:t>
            </a:r>
            <a:endParaRPr lang="en-GB" sz="4800" dirty="0">
              <a:ln w="3175">
                <a:solidFill>
                  <a:schemeClr val="tx1"/>
                </a:solidFill>
              </a:l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80px-Burning_Man_2011_Victor_Grigas_Lego_Car_IMG_4648.jpg"/>
          <p:cNvPicPr>
            <a:picLocks noChangeAspect="1"/>
          </p:cNvPicPr>
          <p:nvPr/>
        </p:nvPicPr>
        <p:blipFill>
          <a:blip r:embed="rId3" cstate="print"/>
          <a:stretch>
            <a:fillRect/>
          </a:stretch>
        </p:blipFill>
        <p:spPr>
          <a:xfrm>
            <a:off x="0" y="1"/>
            <a:ext cx="9144000" cy="6843712"/>
          </a:xfrm>
          <a:prstGeom prst="rect">
            <a:avLst/>
          </a:prstGeom>
        </p:spPr>
      </p:pic>
      <p:sp>
        <p:nvSpPr>
          <p:cNvPr id="5" name="TextBox 4"/>
          <p:cNvSpPr txBox="1"/>
          <p:nvPr/>
        </p:nvSpPr>
        <p:spPr>
          <a:xfrm>
            <a:off x="0" y="0"/>
            <a:ext cx="9144000" cy="1231106"/>
          </a:xfrm>
          <a:prstGeom prst="rect">
            <a:avLst/>
          </a:prstGeom>
          <a:noFill/>
        </p:spPr>
        <p:txBody>
          <a:bodyPr wrap="square" rtlCol="0">
            <a:spAutoFit/>
          </a:bodyPr>
          <a:lstStyle/>
          <a:p>
            <a:pPr algn="ctr"/>
            <a:r>
              <a:rPr lang="en-GB" sz="7400" b="1" dirty="0" smtClean="0">
                <a:ln w="3175">
                  <a:solidFill>
                    <a:schemeClr val="tx1"/>
                  </a:solidFill>
                </a:ln>
                <a:solidFill>
                  <a:schemeClr val="bg1"/>
                </a:solidFill>
                <a:latin typeface="Century Gothic" pitchFamily="34" charset="0"/>
              </a:rPr>
              <a:t>Building something</a:t>
            </a:r>
          </a:p>
        </p:txBody>
      </p:sp>
      <p:sp>
        <p:nvSpPr>
          <p:cNvPr id="6" name="TextBox 5"/>
          <p:cNvSpPr txBox="1"/>
          <p:nvPr/>
        </p:nvSpPr>
        <p:spPr>
          <a:xfrm rot="900000">
            <a:off x="1371553" y="4838633"/>
            <a:ext cx="3347864" cy="1862048"/>
          </a:xfrm>
          <a:prstGeom prst="rect">
            <a:avLst/>
          </a:prstGeom>
          <a:noFill/>
        </p:spPr>
        <p:txBody>
          <a:bodyPr wrap="square" rtlCol="0">
            <a:spAutoFit/>
          </a:bodyPr>
          <a:lstStyle/>
          <a:p>
            <a:pPr algn="ctr"/>
            <a:r>
              <a:rPr lang="en-GB" sz="11500" b="1" dirty="0" smtClean="0">
                <a:ln w="3175">
                  <a:solidFill>
                    <a:schemeClr val="tx1"/>
                  </a:solidFill>
                </a:ln>
                <a:solidFill>
                  <a:schemeClr val="bg1"/>
                </a:solidFill>
                <a:latin typeface="Century Gothic" pitchFamily="34" charset="0"/>
              </a:rPr>
              <a:t>BIG</a:t>
            </a:r>
            <a:endParaRPr lang="en-GB" sz="6000" b="1" dirty="0" smtClean="0">
              <a:ln w="3175">
                <a:solidFill>
                  <a:schemeClr val="tx1"/>
                </a:solidFill>
              </a:ln>
              <a:solidFill>
                <a:schemeClr val="bg1"/>
              </a:solidFill>
              <a:latin typeface="Century Gothic"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goLand.jpg"/>
          <p:cNvPicPr>
            <a:picLocks noChangeAspect="1"/>
          </p:cNvPicPr>
          <p:nvPr/>
        </p:nvPicPr>
        <p:blipFill>
          <a:blip r:embed="rId3" cstate="print"/>
          <a:stretch>
            <a:fillRect/>
          </a:stretch>
        </p:blipFill>
        <p:spPr>
          <a:xfrm>
            <a:off x="0" y="0"/>
            <a:ext cx="9144000" cy="6858000"/>
          </a:xfrm>
          <a:prstGeom prst="rect">
            <a:avLst/>
          </a:prstGeom>
        </p:spPr>
      </p:pic>
      <p:sp>
        <p:nvSpPr>
          <p:cNvPr id="6" name="TextBox 5"/>
          <p:cNvSpPr txBox="1"/>
          <p:nvPr/>
        </p:nvSpPr>
        <p:spPr>
          <a:xfrm rot="-420000">
            <a:off x="241080" y="4916441"/>
            <a:ext cx="9144000" cy="1569660"/>
          </a:xfrm>
          <a:prstGeom prst="rect">
            <a:avLst/>
          </a:prstGeom>
          <a:noFill/>
        </p:spPr>
        <p:txBody>
          <a:bodyPr wrap="square" rtlCol="0">
            <a:spAutoFit/>
          </a:bodyPr>
          <a:lstStyle/>
          <a:p>
            <a:pPr algn="ctr"/>
            <a:r>
              <a:rPr lang="en-GB" sz="9600" b="1" dirty="0" smtClean="0">
                <a:ln w="3175">
                  <a:solidFill>
                    <a:schemeClr val="tx1"/>
                  </a:solidFill>
                </a:ln>
                <a:solidFill>
                  <a:schemeClr val="bg1"/>
                </a:solidFill>
                <a:latin typeface="Century Gothic" pitchFamily="34" charset="0"/>
              </a:rPr>
              <a:t>communities</a:t>
            </a:r>
            <a:endParaRPr lang="en-GB" sz="5400" b="1" dirty="0" smtClean="0">
              <a:ln w="3175">
                <a:solidFill>
                  <a:schemeClr val="tx1"/>
                </a:solidFill>
              </a:ln>
              <a:solidFill>
                <a:schemeClr val="bg1"/>
              </a:solidFill>
              <a:latin typeface="Century Gothic" pitchFamily="34" charset="0"/>
            </a:endParaRPr>
          </a:p>
        </p:txBody>
      </p:sp>
      <p:sp>
        <p:nvSpPr>
          <p:cNvPr id="7" name="Rectangle 6"/>
          <p:cNvSpPr/>
          <p:nvPr/>
        </p:nvSpPr>
        <p:spPr>
          <a:xfrm>
            <a:off x="539552" y="0"/>
            <a:ext cx="4495141" cy="1446550"/>
          </a:xfrm>
          <a:prstGeom prst="rect">
            <a:avLst/>
          </a:prstGeom>
        </p:spPr>
        <p:txBody>
          <a:bodyPr wrap="none">
            <a:spAutoFit/>
          </a:bodyPr>
          <a:lstStyle/>
          <a:p>
            <a:r>
              <a:rPr lang="en-GB" sz="8800" b="1" dirty="0" smtClean="0">
                <a:ln w="18415" cmpd="sng">
                  <a:solidFill>
                    <a:srgbClr val="FFFFFF"/>
                  </a:solidFill>
                  <a:prstDash val="solid"/>
                </a:ln>
                <a:latin typeface="Century Gothic" pitchFamily="34" charset="0"/>
              </a:rPr>
              <a:t>Building</a:t>
            </a:r>
            <a:endParaRPr lang="en-GB" sz="8800" b="1" dirty="0">
              <a:ln w="18415" cmpd="sng">
                <a:solidFill>
                  <a:srgbClr val="FFFFFF"/>
                </a:solidFill>
                <a:prstDash val="solid"/>
              </a:l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gopost.bmp"/>
          <p:cNvPicPr>
            <a:picLocks noChangeAspect="1"/>
          </p:cNvPicPr>
          <p:nvPr/>
        </p:nvPicPr>
        <p:blipFill>
          <a:blip r:embed="rId3" cstate="print"/>
          <a:stretch>
            <a:fillRect/>
          </a:stretch>
        </p:blipFill>
        <p:spPr>
          <a:xfrm>
            <a:off x="-40763" y="0"/>
            <a:ext cx="9225525" cy="6857999"/>
          </a:xfrm>
          <a:prstGeom prst="rect">
            <a:avLst/>
          </a:prstGeom>
        </p:spPr>
      </p:pic>
      <p:sp>
        <p:nvSpPr>
          <p:cNvPr id="5" name="TextBox 4"/>
          <p:cNvSpPr txBox="1"/>
          <p:nvPr/>
        </p:nvSpPr>
        <p:spPr>
          <a:xfrm>
            <a:off x="0" y="0"/>
            <a:ext cx="9144000" cy="2369880"/>
          </a:xfrm>
          <a:prstGeom prst="rect">
            <a:avLst/>
          </a:prstGeom>
          <a:noFill/>
        </p:spPr>
        <p:txBody>
          <a:bodyPr wrap="square" rtlCol="0">
            <a:spAutoFit/>
          </a:bodyPr>
          <a:lstStyle/>
          <a:p>
            <a:r>
              <a:rPr lang="en-GB" sz="7400" b="1" dirty="0" smtClean="0">
                <a:ln w="3175">
                  <a:solidFill>
                    <a:schemeClr val="tx1"/>
                  </a:solidFill>
                </a:ln>
                <a:solidFill>
                  <a:schemeClr val="bg1"/>
                </a:solidFill>
                <a:latin typeface="Century Gothic" pitchFamily="34" charset="0"/>
              </a:rPr>
              <a:t>Your voice</a:t>
            </a:r>
            <a:endParaRPr lang="en-GB" sz="7400" b="1" dirty="0">
              <a:ln w="3175">
                <a:solidFill>
                  <a:schemeClr val="tx1"/>
                </a:solidFill>
              </a:ln>
              <a:solidFill>
                <a:schemeClr val="bg1"/>
              </a:solidFill>
              <a:latin typeface="Century Gothic" pitchFamily="34" charset="0"/>
            </a:endParaRPr>
          </a:p>
          <a:p>
            <a:r>
              <a:rPr lang="en-GB" sz="7400" b="1" dirty="0" smtClean="0">
                <a:ln w="3175">
                  <a:solidFill>
                    <a:schemeClr val="tx1"/>
                  </a:solidFill>
                </a:ln>
                <a:solidFill>
                  <a:schemeClr val="bg1"/>
                </a:solidFill>
                <a:latin typeface="Century Gothic" pitchFamily="34" charset="0"/>
              </a:rPr>
              <a:t>Our vision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LegoCat.jpg"/>
          <p:cNvPicPr>
            <a:picLocks noChangeAspect="1"/>
          </p:cNvPicPr>
          <p:nvPr/>
        </p:nvPicPr>
        <p:blipFill>
          <a:blip r:embed="rId3" cstate="print"/>
          <a:stretch>
            <a:fillRect/>
          </a:stretch>
        </p:blipFill>
        <p:spPr>
          <a:xfrm>
            <a:off x="0" y="1196752"/>
            <a:ext cx="9144000" cy="4248472"/>
          </a:xfrm>
          <a:prstGeom prst="rect">
            <a:avLst/>
          </a:prstGeom>
        </p:spPr>
      </p:pic>
      <p:sp>
        <p:nvSpPr>
          <p:cNvPr id="5" name="TextBox 4"/>
          <p:cNvSpPr txBox="1"/>
          <p:nvPr/>
        </p:nvSpPr>
        <p:spPr>
          <a:xfrm>
            <a:off x="0" y="0"/>
            <a:ext cx="9144000" cy="1200329"/>
          </a:xfrm>
          <a:prstGeom prst="rect">
            <a:avLst/>
          </a:prstGeom>
          <a:noFill/>
        </p:spPr>
        <p:txBody>
          <a:bodyPr wrap="square" rtlCol="0">
            <a:spAutoFit/>
          </a:bodyPr>
          <a:lstStyle/>
          <a:p>
            <a:pPr algn="ctr"/>
            <a:r>
              <a:rPr lang="en-GB" sz="7200" b="1" dirty="0" smtClean="0">
                <a:ln w="57150">
                  <a:noFill/>
                </a:ln>
                <a:latin typeface="Century Gothic" pitchFamily="34" charset="0"/>
              </a:rPr>
              <a:t>Building something</a:t>
            </a:r>
            <a:endParaRPr lang="en-GB" sz="4000" b="1" dirty="0" smtClean="0">
              <a:ln w="57150">
                <a:noFill/>
              </a:ln>
              <a:latin typeface="Century Gothic" pitchFamily="34" charset="0"/>
            </a:endParaRPr>
          </a:p>
        </p:txBody>
      </p:sp>
      <p:sp>
        <p:nvSpPr>
          <p:cNvPr id="6" name="TextBox 5"/>
          <p:cNvSpPr txBox="1"/>
          <p:nvPr/>
        </p:nvSpPr>
        <p:spPr>
          <a:xfrm>
            <a:off x="0" y="5229200"/>
            <a:ext cx="9144000" cy="1862048"/>
          </a:xfrm>
          <a:prstGeom prst="rect">
            <a:avLst/>
          </a:prstGeom>
          <a:noFill/>
        </p:spPr>
        <p:txBody>
          <a:bodyPr wrap="square" rtlCol="0">
            <a:spAutoFit/>
          </a:bodyPr>
          <a:lstStyle/>
          <a:p>
            <a:pPr algn="ctr"/>
            <a:r>
              <a:rPr lang="en-GB" sz="11500" b="1" dirty="0">
                <a:ln w="57150">
                  <a:noFill/>
                </a:ln>
                <a:latin typeface="Century Gothic" pitchFamily="34" charset="0"/>
              </a:rPr>
              <a:t>b</a:t>
            </a:r>
            <a:r>
              <a:rPr lang="en-GB" sz="11500" b="1" dirty="0" smtClean="0">
                <a:ln w="57150">
                  <a:noFill/>
                </a:ln>
                <a:latin typeface="Century Gothic" pitchFamily="34" charset="0"/>
              </a:rPr>
              <a:t>rilliant!</a:t>
            </a:r>
            <a:endParaRPr lang="en-GB" sz="6000" b="1" dirty="0" smtClean="0">
              <a:ln w="57150">
                <a:noFill/>
              </a:ln>
              <a:latin typeface="Century Gothic"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708920"/>
            <a:ext cx="7362825" cy="2281609"/>
          </a:xfrm>
        </p:spPr>
        <p:txBody>
          <a:bodyPr/>
          <a:lstStyle/>
          <a:p>
            <a:pPr algn="ctr"/>
            <a:r>
              <a:rPr lang="en-GB" sz="2800" dirty="0" smtClean="0"/>
              <a:t>@</a:t>
            </a:r>
            <a:r>
              <a:rPr lang="en-GB" sz="2800" dirty="0" err="1" smtClean="0"/>
              <a:t>jackiekilleen</a:t>
            </a:r>
            <a:endParaRPr lang="en-GB" sz="2800" dirty="0" smtClean="0"/>
          </a:p>
          <a:p>
            <a:pPr algn="ctr"/>
            <a:r>
              <a:rPr lang="en-GB" sz="2800" dirty="0" smtClean="0"/>
              <a:t>@</a:t>
            </a:r>
            <a:r>
              <a:rPr lang="en-GB" sz="2800" dirty="0" err="1" smtClean="0"/>
              <a:t>bigscotland</a:t>
            </a:r>
            <a:r>
              <a:rPr lang="en-GB" sz="2800" dirty="0" smtClean="0"/>
              <a:t> </a:t>
            </a:r>
          </a:p>
          <a:p>
            <a:pPr algn="ctr"/>
            <a:r>
              <a:rPr lang="en-GB" sz="2800" dirty="0" smtClean="0"/>
              <a:t>www.facebook.com/biglotteryfundscotland</a:t>
            </a:r>
          </a:p>
          <a:p>
            <a:pPr algn="ctr"/>
            <a:r>
              <a:rPr lang="en-GB" sz="2800" dirty="0" smtClean="0"/>
              <a:t>www.bigblogscotland.org.uk</a:t>
            </a:r>
            <a:endParaRPr lang="en-GB"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EC008C"/>
      </a:accent1>
      <a:accent2>
        <a:srgbClr val="B2B2B2"/>
      </a:accent2>
      <a:accent3>
        <a:srgbClr val="FFFFFF"/>
      </a:accent3>
      <a:accent4>
        <a:srgbClr val="000000"/>
      </a:accent4>
      <a:accent5>
        <a:srgbClr val="F4AAC5"/>
      </a:accent5>
      <a:accent6>
        <a:srgbClr val="A1A1A1"/>
      </a:accent6>
      <a:hlink>
        <a:srgbClr val="00AEEF"/>
      </a:hlink>
      <a:folHlink>
        <a:srgbClr val="808080"/>
      </a:folHlink>
    </a:clrScheme>
    <a:fontScheme name="Default Design">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EC008C"/>
        </a:accent1>
        <a:accent2>
          <a:srgbClr val="B2B2B2"/>
        </a:accent2>
        <a:accent3>
          <a:srgbClr val="FFFFFF"/>
        </a:accent3>
        <a:accent4>
          <a:srgbClr val="000000"/>
        </a:accent4>
        <a:accent5>
          <a:srgbClr val="F4AAC5"/>
        </a:accent5>
        <a:accent6>
          <a:srgbClr val="A1A1A1"/>
        </a:accent6>
        <a:hlink>
          <a:srgbClr val="00AEE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00AEEF"/>
      </a:accent1>
      <a:accent2>
        <a:srgbClr val="B2B2B2"/>
      </a:accent2>
      <a:accent3>
        <a:srgbClr val="FFFFFF"/>
      </a:accent3>
      <a:accent4>
        <a:srgbClr val="000000"/>
      </a:accent4>
      <a:accent5>
        <a:srgbClr val="AAD3F6"/>
      </a:accent5>
      <a:accent6>
        <a:srgbClr val="A1A1A1"/>
      </a:accent6>
      <a:hlink>
        <a:srgbClr val="00AEEF"/>
      </a:hlink>
      <a:folHlink>
        <a:srgbClr val="808080"/>
      </a:folHlink>
    </a:clrScheme>
    <a:fontScheme name="2_Default Design">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00AEEF"/>
        </a:accent1>
        <a:accent2>
          <a:srgbClr val="B2B2B2"/>
        </a:accent2>
        <a:accent3>
          <a:srgbClr val="FFFFFF"/>
        </a:accent3>
        <a:accent4>
          <a:srgbClr val="000000"/>
        </a:accent4>
        <a:accent5>
          <a:srgbClr val="AAD3F6"/>
        </a:accent5>
        <a:accent6>
          <a:srgbClr val="A1A1A1"/>
        </a:accent6>
        <a:hlink>
          <a:srgbClr val="00AEEF"/>
        </a:hlink>
        <a:folHlink>
          <a:srgbClr val="80808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EC008C"/>
        </a:accent1>
        <a:accent2>
          <a:srgbClr val="B2B2B2"/>
        </a:accent2>
        <a:accent3>
          <a:srgbClr val="FFFFFF"/>
        </a:accent3>
        <a:accent4>
          <a:srgbClr val="000000"/>
        </a:accent4>
        <a:accent5>
          <a:srgbClr val="F4AAC5"/>
        </a:accent5>
        <a:accent6>
          <a:srgbClr val="A1A1A1"/>
        </a:accent6>
        <a:hlink>
          <a:srgbClr val="00AEE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202</TotalTime>
  <Words>1436</Words>
  <Application>Microsoft Office PowerPoint</Application>
  <PresentationFormat>On-screen Show (4:3)</PresentationFormat>
  <Paragraphs>86</Paragraphs>
  <Slides>10</Slides>
  <Notes>7</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Default Design</vt:lpstr>
      <vt:lpstr>2_Default Design</vt:lpstr>
      <vt:lpstr>#starterfor10k </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John</dc:creator>
  <cp:lastModifiedBy>John Fellows</cp:lastModifiedBy>
  <cp:revision>36</cp:revision>
  <dcterms:created xsi:type="dcterms:W3CDTF">2012-03-06T20:16:12Z</dcterms:created>
  <dcterms:modified xsi:type="dcterms:W3CDTF">2014-03-19T07:31:16Z</dcterms:modified>
</cp:coreProperties>
</file>